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handoutMasterIdLst>
    <p:handoutMasterId r:id="rId25"/>
  </p:handoutMasterIdLst>
  <p:sldIdLst>
    <p:sldId id="267" r:id="rId2"/>
    <p:sldId id="266" r:id="rId3"/>
    <p:sldId id="268" r:id="rId4"/>
    <p:sldId id="277" r:id="rId5"/>
    <p:sldId id="287" r:id="rId6"/>
    <p:sldId id="258" r:id="rId7"/>
    <p:sldId id="274" r:id="rId8"/>
    <p:sldId id="257" r:id="rId9"/>
    <p:sldId id="264" r:id="rId10"/>
    <p:sldId id="265" r:id="rId11"/>
    <p:sldId id="288" r:id="rId12"/>
    <p:sldId id="289" r:id="rId13"/>
    <p:sldId id="259" r:id="rId14"/>
    <p:sldId id="280" r:id="rId15"/>
    <p:sldId id="290" r:id="rId16"/>
    <p:sldId id="284" r:id="rId17"/>
    <p:sldId id="285" r:id="rId18"/>
    <p:sldId id="283" r:id="rId19"/>
    <p:sldId id="281" r:id="rId20"/>
    <p:sldId id="282" r:id="rId21"/>
    <p:sldId id="286" r:id="rId22"/>
    <p:sldId id="256" r:id="rId23"/>
  </p:sldIdLst>
  <p:sldSz cx="9144000" cy="6858000" type="screen4x3"/>
  <p:notesSz cx="6858000" cy="9144000"/>
  <p:defaultTextStyle>
    <a:defPPr>
      <a:defRPr lang="pl-PL"/>
    </a:defPPr>
    <a:lvl1pPr marL="0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9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9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8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8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7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7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6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9" autoAdjust="0"/>
    <p:restoredTop sz="94676" autoAdjust="0"/>
  </p:normalViewPr>
  <p:slideViewPr>
    <p:cSldViewPr>
      <p:cViewPr varScale="1">
        <p:scale>
          <a:sx n="105" d="100"/>
          <a:sy n="105" d="100"/>
        </p:scale>
        <p:origin x="-16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Präsentation für Frau PETRA ZAMEK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FEB31-81C3-4EB9-AE6C-B2B2E1ACE4F8}" type="datetimeFigureOut">
              <a:rPr lang="pl-PL" smtClean="0"/>
              <a:pPr/>
              <a:t>2017-11-22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BE602-4DF1-427D-A400-F4C3165E67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354038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Präsentation für Frau PETRA ZAMEK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0F7A5-F9B4-4463-BD5E-CCCC5AD16535}" type="datetimeFigureOut">
              <a:rPr lang="pl-PL" smtClean="0"/>
              <a:pPr/>
              <a:t>2017-11-22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1B400-49CB-46FE-B7A2-046A45FE243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633640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7093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4696" algn="l" defTabSz="7093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09392" algn="l" defTabSz="7093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4087" algn="l" defTabSz="7093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18783" algn="l" defTabSz="7093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73479" algn="l" defTabSz="7093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28175" algn="l" defTabSz="7093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82870" algn="l" defTabSz="7093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37566" algn="l" defTabSz="7093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0738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8255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AF1F-2A39-4CEC-810D-04BEBD652F05}" type="datetime1">
              <a:rPr lang="pl-PL" smtClean="0"/>
              <a:pPr/>
              <a:t>2017-11-22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24A6-A9BC-402C-9E26-43C0647A1E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2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561A-C43E-4ACA-A6FD-7BDFFC8BB7F8}" type="datetime1">
              <a:rPr lang="pl-PL" smtClean="0"/>
              <a:pPr/>
              <a:t>2017-11-22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24A6-A9BC-402C-9E26-43C0647A1E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2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675724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4912-B2A1-48BC-AC7F-C151E077E23F}" type="datetime1">
              <a:rPr lang="pl-PL" smtClean="0"/>
              <a:pPr/>
              <a:t>2017-11-22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24A6-A9BC-402C-9E26-43C0647A1E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421" indent="-228584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588" indent="-228584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8755" indent="-228584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5922" indent="-228584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E27F-C670-4F31-8FC5-906E46EF9B77}" type="datetime1">
              <a:rPr lang="pl-PL" smtClean="0"/>
              <a:pPr/>
              <a:t>2017-11-22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24A6-A9BC-402C-9E26-43C0647A1E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1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F23C-C898-49AA-8191-93AC5ACA6214}" type="datetime1">
              <a:rPr lang="pl-PL" smtClean="0"/>
              <a:pPr/>
              <a:t>2017-11-22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24A6-A9BC-402C-9E26-43C0647A1E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421" indent="-228584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588" indent="-228584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8755" indent="-228584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5922" indent="-228584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421" indent="-228584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588" indent="-228584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8755" indent="-228584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5922" indent="-228584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831D-9D7D-4A03-BEBC-31CE90095B20}" type="datetime1">
              <a:rPr lang="pl-PL" smtClean="0"/>
              <a:pPr/>
              <a:t>2017-11-22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24A6-A9BC-402C-9E26-43C0647A1E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12928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67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2" indent="0">
              <a:buNone/>
              <a:defRPr sz="1600" b="1"/>
            </a:lvl4pPr>
            <a:lvl5pPr marL="1828669" indent="0">
              <a:buNone/>
              <a:defRPr sz="1600" b="1"/>
            </a:lvl5pPr>
            <a:lvl6pPr marL="2285837" indent="0">
              <a:buNone/>
              <a:defRPr sz="1600" b="1"/>
            </a:lvl6pPr>
            <a:lvl7pPr marL="2743004" indent="0">
              <a:buNone/>
              <a:defRPr sz="1600" b="1"/>
            </a:lvl7pPr>
            <a:lvl8pPr marL="3200172" indent="0">
              <a:buNone/>
              <a:defRPr sz="1600" b="1"/>
            </a:lvl8pPr>
            <a:lvl9pPr marL="3657339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2389190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421" indent="-228584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588" indent="-228584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8755" indent="-228584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5922" indent="-228584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8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67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2" indent="0">
              <a:buNone/>
              <a:defRPr sz="1600" b="1"/>
            </a:lvl4pPr>
            <a:lvl5pPr marL="1828669" indent="0">
              <a:buNone/>
              <a:defRPr sz="1600" b="1"/>
            </a:lvl5pPr>
            <a:lvl6pPr marL="2285837" indent="0">
              <a:buNone/>
              <a:defRPr sz="1600" b="1"/>
            </a:lvl6pPr>
            <a:lvl7pPr marL="2743004" indent="0">
              <a:buNone/>
              <a:defRPr sz="1600" b="1"/>
            </a:lvl7pPr>
            <a:lvl8pPr marL="3200172" indent="0">
              <a:buNone/>
              <a:defRPr sz="1600" b="1"/>
            </a:lvl8pPr>
            <a:lvl9pPr marL="3657339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90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421" indent="-228584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588" indent="-228584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8755" indent="-228584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5922" indent="-228584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E082-6AD5-4135-BE41-BBDC7C711C74}" type="datetime1">
              <a:rPr lang="pl-PL" smtClean="0"/>
              <a:pPr/>
              <a:t>2017-11-22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24A6-A9BC-402C-9E26-43C0647A1E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07CE-C0C5-47FA-9B8F-D86D276E8D29}" type="datetime1">
              <a:rPr lang="pl-PL" smtClean="0"/>
              <a:pPr/>
              <a:t>2017-11-22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24A6-A9BC-402C-9E26-43C0647A1E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63CC-F6BD-4D57-AD46-BAB8900E6DB2}" type="datetime1">
              <a:rPr lang="pl-PL" smtClean="0"/>
              <a:pPr/>
              <a:t>2017-11-22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24A6-A9BC-402C-9E26-43C0647A1E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446088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421" indent="-228584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588" indent="-228584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8755" indent="-228584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5922" indent="-228584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167" indent="0">
              <a:buNone/>
              <a:defRPr sz="1200"/>
            </a:lvl2pPr>
            <a:lvl3pPr marL="914335" indent="0">
              <a:buNone/>
              <a:defRPr sz="1000"/>
            </a:lvl3pPr>
            <a:lvl4pPr marL="1371502" indent="0">
              <a:buNone/>
              <a:defRPr sz="900"/>
            </a:lvl4pPr>
            <a:lvl5pPr marL="1828669" indent="0">
              <a:buNone/>
              <a:defRPr sz="900"/>
            </a:lvl5pPr>
            <a:lvl6pPr marL="2285837" indent="0">
              <a:buNone/>
              <a:defRPr sz="900"/>
            </a:lvl6pPr>
            <a:lvl7pPr marL="2743004" indent="0">
              <a:buNone/>
              <a:defRPr sz="900"/>
            </a:lvl7pPr>
            <a:lvl8pPr marL="3200172" indent="0">
              <a:buNone/>
              <a:defRPr sz="900"/>
            </a:lvl8pPr>
            <a:lvl9pPr marL="3657339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4920-13AE-4D9B-93FB-361B76082B6A}" type="datetime1">
              <a:rPr lang="pl-PL" smtClean="0"/>
              <a:pPr/>
              <a:t>2017-11-22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24A6-A9BC-402C-9E26-43C0647A1E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4" y="1387059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4" y="2500313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167" indent="0">
              <a:buNone/>
              <a:defRPr sz="1200"/>
            </a:lvl2pPr>
            <a:lvl3pPr marL="914335" indent="0">
              <a:buNone/>
              <a:defRPr sz="1000"/>
            </a:lvl3pPr>
            <a:lvl4pPr marL="1371502" indent="0">
              <a:buNone/>
              <a:defRPr sz="900"/>
            </a:lvl4pPr>
            <a:lvl5pPr marL="1828669" indent="0">
              <a:buNone/>
              <a:defRPr sz="900"/>
            </a:lvl5pPr>
            <a:lvl6pPr marL="2285837" indent="0">
              <a:buNone/>
              <a:defRPr sz="900"/>
            </a:lvl6pPr>
            <a:lvl7pPr marL="2743004" indent="0">
              <a:buNone/>
              <a:defRPr sz="900"/>
            </a:lvl7pPr>
            <a:lvl8pPr marL="3200172" indent="0">
              <a:buNone/>
              <a:defRPr sz="900"/>
            </a:lvl8pPr>
            <a:lvl9pPr marL="3657339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55EE5-D7C6-4280-A7E1-EEB2956CAE03}" type="datetime1">
              <a:rPr lang="pl-PL" smtClean="0"/>
              <a:pPr/>
              <a:t>2017-11-22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24A6-A9BC-402C-9E26-43C0647A1E3C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4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30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8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4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1" y="660739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2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10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5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2" y="436291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7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2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9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5" y="597862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8" y="145064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5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5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3" y="-100975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3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2" y="6489966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6" y="6408842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4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9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4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8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8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9" y="282934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2" y="728499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7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2" y="5611428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3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5" y="492816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3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9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5113" cy="924475"/>
          </a:xfrm>
          <a:prstGeom prst="rect">
            <a:avLst/>
          </a:prstGeom>
        </p:spPr>
        <p:txBody>
          <a:bodyPr vert="horz" lIns="91433" tIns="45717" rIns="91433" bIns="45717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2"/>
            <a:ext cx="7125112" cy="4051437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1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6F58A-6FDB-402B-83BC-0AF458737871}" type="datetime1">
              <a:rPr lang="pl-PL" smtClean="0"/>
              <a:pPr/>
              <a:t>2017-11-22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5951811"/>
            <a:ext cx="5256399" cy="36512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5951811"/>
            <a:ext cx="608287" cy="36512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E24A6-A9BC-402C-9E26-43C0647A1E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4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8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6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9" y="3382943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0" y="2581480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4" y="2395417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167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76" indent="-342876" algn="l" defTabSz="457167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7" indent="-285729" algn="l" defTabSz="457167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9" indent="-228584" algn="l" defTabSz="457167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6" indent="-228584" algn="l" defTabSz="457167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3" indent="-228584" algn="l" defTabSz="457167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1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5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5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9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9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7766" y="2457095"/>
            <a:ext cx="8759098" cy="1143000"/>
          </a:xfrm>
        </p:spPr>
        <p:txBody>
          <a:bodyPr>
            <a:noAutofit/>
          </a:bodyPr>
          <a:lstStyle/>
          <a:p>
            <a:pPr algn="ctr"/>
            <a:r>
              <a:rPr lang="de-DE" sz="5100" b="1" cap="all" dirty="0" err="1" smtClean="0"/>
              <a:t>Krosno</a:t>
            </a:r>
            <a:r>
              <a:rPr lang="de-DE" sz="5100" b="1" cap="all" dirty="0" smtClean="0"/>
              <a:t> </a:t>
            </a:r>
            <a:r>
              <a:rPr lang="de-DE" sz="5100" b="1" cap="all" dirty="0" err="1" smtClean="0"/>
              <a:t>Odrzańskie</a:t>
            </a:r>
            <a:r>
              <a:rPr lang="de-DE" sz="5100" b="1" cap="all" dirty="0" smtClean="0"/>
              <a:t> – </a:t>
            </a:r>
            <a:r>
              <a:rPr lang="pl-PL" sz="5100" b="1" cap="all" dirty="0"/>
              <a:t>miejsce na Twoje inwestycje	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5446" y="116632"/>
            <a:ext cx="5410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 descr="full_kolor_gradi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65" y="6381328"/>
            <a:ext cx="951443" cy="40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5140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/>
        </p:blipFill>
        <p:spPr>
          <a:xfrm>
            <a:off x="-35387" y="0"/>
            <a:ext cx="9222904" cy="6902564"/>
          </a:xfrm>
        </p:spPr>
      </p:pic>
      <p:sp>
        <p:nvSpPr>
          <p:cNvPr id="5" name="Elipsa 4"/>
          <p:cNvSpPr/>
          <p:nvPr/>
        </p:nvSpPr>
        <p:spPr>
          <a:xfrm>
            <a:off x="4673261" y="254109"/>
            <a:ext cx="1670811" cy="218626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0939" tIns="35470" rIns="70939" bIns="35470" rtlCol="0" anchor="ctr"/>
          <a:lstStyle/>
          <a:p>
            <a:pPr algn="ctr"/>
            <a:endParaRPr lang="pl-PL">
              <a:ln w="28575">
                <a:noFill/>
              </a:ln>
              <a:noFill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9512" y="648066"/>
            <a:ext cx="4596406" cy="548686"/>
          </a:xfrm>
          <a:prstGeom prst="rect">
            <a:avLst/>
          </a:prstGeom>
          <a:noFill/>
        </p:spPr>
        <p:txBody>
          <a:bodyPr wrap="none" lIns="70939" tIns="35470" rIns="70939" bIns="35470" rtlCol="0">
            <a:spAutoFit/>
          </a:bodyPr>
          <a:lstStyle/>
          <a:p>
            <a:r>
              <a:rPr lang="pl-PL" sz="3100" b="1" dirty="0" smtClean="0"/>
              <a:t>Strefa przemysłowa</a:t>
            </a:r>
            <a:endParaRPr lang="pl-PL" sz="3100" b="1" dirty="0"/>
          </a:p>
        </p:txBody>
      </p:sp>
      <p:cxnSp>
        <p:nvCxnSpPr>
          <p:cNvPr id="3" name="Łącznik prosty ze strzałką 2"/>
          <p:cNvCxnSpPr/>
          <p:nvPr/>
        </p:nvCxnSpPr>
        <p:spPr>
          <a:xfrm>
            <a:off x="1635424" y="1312557"/>
            <a:ext cx="339225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full_kolor_gradi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5" y="6381328"/>
            <a:ext cx="951443" cy="40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892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59" cy="924475"/>
          </a:xfrm>
        </p:spPr>
        <p:txBody>
          <a:bodyPr/>
          <a:lstStyle/>
          <a:p>
            <a:pPr algn="ctr"/>
            <a:r>
              <a:rPr lang="pl-PL" sz="2800" b="1" cap="all" dirty="0" smtClean="0"/>
              <a:t>Fundusze europejskie dla inwestorów na lata</a:t>
            </a:r>
            <a:r>
              <a:rPr lang="de-DE" sz="2800" b="1" cap="all" dirty="0" smtClean="0"/>
              <a:t> </a:t>
            </a:r>
            <a:r>
              <a:rPr lang="de-DE" sz="2800" b="1" cap="all" dirty="0"/>
              <a:t>2014-2020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W skali kraju na działania skierowane do przedsiębiorstw 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okresie 2014-2020 planuje się przeznaczyć ponad 12,5 mld euro, z czego prawie 7 mld euro dostępne będzie w programach regionalnych (zarządzanych przez poszczególne województwa).</a:t>
            </a:r>
          </a:p>
          <a:p>
            <a:pPr marL="0" indent="0">
              <a:buNone/>
            </a:pPr>
            <a:r>
              <a:rPr lang="pl-PL" dirty="0"/>
              <a:t>W ramach lubuskiego RPO do sektora związanego 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przedsiębiorczością zostanie skierowane ok.  </a:t>
            </a:r>
            <a:r>
              <a:rPr lang="pl-PL" b="1" dirty="0"/>
              <a:t>282,21 mln euro.</a:t>
            </a:r>
          </a:p>
          <a:p>
            <a:pPr marL="0" indent="0">
              <a:buNone/>
            </a:pPr>
            <a:r>
              <a:rPr lang="pl-PL" dirty="0"/>
              <a:t>W obecnym rozdaniu:</a:t>
            </a:r>
          </a:p>
          <a:p>
            <a:pPr marL="0" indent="0">
              <a:buNone/>
            </a:pPr>
            <a:r>
              <a:rPr lang="pl-PL" dirty="0"/>
              <a:t>1.	 ze środków LRPO 2007-2013 na poprawę konkurencyjności przedsiębiorstw poprzez doradztwo i działania marketingowe przeznaczono 1 mln złotych.</a:t>
            </a:r>
          </a:p>
          <a:p>
            <a:pPr marL="0" indent="0">
              <a:buNone/>
            </a:pPr>
            <a:r>
              <a:rPr lang="pl-PL" dirty="0"/>
              <a:t>2. W ramach POIG:</a:t>
            </a:r>
          </a:p>
          <a:p>
            <a:pPr marL="0" indent="0">
              <a:buNone/>
            </a:pPr>
            <a:r>
              <a:rPr lang="pl-PL" dirty="0"/>
              <a:t>-  na poziomie działania 1.4  - wsparcie projektów celowych (badania przemysłowe i prace rozwojowe) do ulokowania jest  ponad 21 mln euro,</a:t>
            </a:r>
          </a:p>
          <a:p>
            <a:pPr marL="0" indent="0">
              <a:buNone/>
            </a:pPr>
            <a:r>
              <a:rPr lang="pl-PL" dirty="0"/>
              <a:t>- na poziomie działania 8.2 - wsparcie biznesu elektronicznego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dla </a:t>
            </a:r>
            <a:r>
              <a:rPr lang="pl-PL" dirty="0"/>
              <a:t>przedsiębiorców przeznaczone jest 65 mln złotych. </a:t>
            </a:r>
            <a:endParaRPr lang="pl-PL" sz="1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5446" y="116632"/>
            <a:ext cx="5410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full_kolor_gradi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6381328"/>
            <a:ext cx="951443" cy="40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6308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675725"/>
            <a:ext cx="8640959" cy="924475"/>
          </a:xfrm>
        </p:spPr>
        <p:txBody>
          <a:bodyPr/>
          <a:lstStyle/>
          <a:p>
            <a:pPr algn="ctr"/>
            <a:r>
              <a:rPr lang="pl-PL" b="1" cap="all" dirty="0"/>
              <a:t>Lubuski Fundusz Pożyczkowy dla przedsiębiorców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07362"/>
            <a:ext cx="7776864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W </a:t>
            </a:r>
            <a:r>
              <a:rPr lang="pl-PL" sz="2400" dirty="0"/>
              <a:t>Zielonej Górze Lubuski Fundusz Pożyczkowy udziela pożyczek obrotowych i inwestycyjnych. Wspiera sektor mikro, małych i średnich  przedsiębiorstw inwestujących w całym województwie lubuskim.</a:t>
            </a:r>
          </a:p>
          <a:p>
            <a:pPr marL="0" indent="0">
              <a:buNone/>
            </a:pPr>
            <a:r>
              <a:rPr lang="pl-PL" sz="2400" dirty="0"/>
              <a:t>Aktualne oprocentowanie</a:t>
            </a:r>
          </a:p>
          <a:p>
            <a:pPr marL="0" indent="0">
              <a:buNone/>
            </a:pPr>
            <a:r>
              <a:rPr lang="pl-PL" sz="2400" dirty="0"/>
              <a:t>•	Dla firm:</a:t>
            </a:r>
          </a:p>
          <a:p>
            <a:pPr marL="0" indent="0">
              <a:buNone/>
            </a:pPr>
            <a:r>
              <a:rPr lang="pl-PL" sz="2400" dirty="0"/>
              <a:t>•	od 6,75 % działających do 1 roku</a:t>
            </a:r>
          </a:p>
          <a:p>
            <a:pPr marL="0" indent="0">
              <a:buNone/>
            </a:pPr>
            <a:r>
              <a:rPr lang="pl-PL" sz="2400" dirty="0"/>
              <a:t>•	od 3,75 % działających powyżej 1 roku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5446" y="116632"/>
            <a:ext cx="5410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full_kolor_gradi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5" y="6381328"/>
            <a:ext cx="951443" cy="40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3648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51520" y="632317"/>
            <a:ext cx="8607206" cy="924475"/>
          </a:xfrm>
        </p:spPr>
        <p:txBody>
          <a:bodyPr>
            <a:noAutofit/>
          </a:bodyPr>
          <a:lstStyle/>
          <a:p>
            <a:pPr algn="ctr"/>
            <a:r>
              <a:rPr lang="pl-PL" b="1" cap="all" dirty="0"/>
              <a:t>UDOGODNIENIA INWESTYCYJNE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1" y="1556792"/>
            <a:ext cx="8229600" cy="4500202"/>
          </a:xfrm>
        </p:spPr>
        <p:txBody>
          <a:bodyPr>
            <a:normAutofit/>
          </a:bodyPr>
          <a:lstStyle/>
          <a:p>
            <a:pPr marL="443370" indent="-443370">
              <a:buFont typeface="Arial" pitchFamily="34" charset="0"/>
              <a:buChar char="•"/>
            </a:pPr>
            <a:r>
              <a:rPr lang="pl-PL" sz="2800" dirty="0" smtClean="0"/>
              <a:t>uproszczona </a:t>
            </a:r>
            <a:r>
              <a:rPr lang="pl-PL" sz="2800" dirty="0"/>
              <a:t>procedura uzyskania pozwolenia </a:t>
            </a:r>
            <a:r>
              <a:rPr lang="pl-PL" sz="2800" dirty="0" smtClean="0"/>
              <a:t>na </a:t>
            </a:r>
            <a:r>
              <a:rPr lang="pl-PL" sz="2800" dirty="0"/>
              <a:t>budowę,</a:t>
            </a:r>
          </a:p>
          <a:p>
            <a:pPr marL="443370" indent="-443370">
              <a:buFont typeface="Arial" pitchFamily="34" charset="0"/>
              <a:buChar char="•"/>
            </a:pPr>
            <a:r>
              <a:rPr lang="pl-PL" sz="2800" dirty="0" smtClean="0"/>
              <a:t>natychmiastowe </a:t>
            </a:r>
            <a:r>
              <a:rPr lang="pl-PL" sz="2800" dirty="0"/>
              <a:t>wydawanie wypisów </a:t>
            </a:r>
          </a:p>
          <a:p>
            <a:pPr marL="542925" indent="-93663">
              <a:buNone/>
            </a:pPr>
            <a:r>
              <a:rPr lang="pl-PL" sz="2800" dirty="0"/>
              <a:t>i wyrysów,</a:t>
            </a:r>
          </a:p>
          <a:p>
            <a:pPr marL="443370" indent="-443370">
              <a:buFont typeface="Arial" pitchFamily="34" charset="0"/>
              <a:buChar char="•"/>
            </a:pPr>
            <a:r>
              <a:rPr lang="pl-PL" sz="2800" dirty="0" smtClean="0"/>
              <a:t>brak </a:t>
            </a:r>
            <a:r>
              <a:rPr lang="pl-PL" sz="2800" dirty="0"/>
              <a:t>konieczności ubiegania się o decyzję </a:t>
            </a:r>
          </a:p>
          <a:p>
            <a:pPr marL="449263" indent="0">
              <a:buNone/>
            </a:pPr>
            <a:r>
              <a:rPr lang="pl-PL" sz="2800" dirty="0"/>
              <a:t>o warunkach zabudowy,</a:t>
            </a:r>
          </a:p>
          <a:p>
            <a:pPr marL="443370" indent="-443370">
              <a:buFont typeface="Arial" pitchFamily="34" charset="0"/>
              <a:buChar char="•"/>
            </a:pPr>
            <a:r>
              <a:rPr lang="pl-PL" sz="2800" dirty="0" smtClean="0"/>
              <a:t>błyskawiczne </a:t>
            </a:r>
            <a:r>
              <a:rPr lang="pl-PL" sz="2800" dirty="0"/>
              <a:t>przejście do etapu projektowania.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5446" y="116632"/>
            <a:ext cx="5410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 descr="full_kolor_gradi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5" y="6381328"/>
            <a:ext cx="951443" cy="40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1291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9027" y="188640"/>
            <a:ext cx="8303423" cy="924475"/>
          </a:xfrm>
        </p:spPr>
        <p:txBody>
          <a:bodyPr/>
          <a:lstStyle/>
          <a:p>
            <a:pPr algn="ctr">
              <a:tabLst>
                <a:tab pos="4389438" algn="l"/>
              </a:tabLst>
            </a:pPr>
            <a:r>
              <a:rPr lang="pl-PL" b="1" cap="all" dirty="0"/>
              <a:t>Ulgi dla inwestorów </a:t>
            </a:r>
            <a:r>
              <a:rPr lang="pl-PL" b="1" cap="all" dirty="0" smtClean="0"/>
              <a:t/>
            </a:r>
            <a:br>
              <a:rPr lang="pl-PL" b="1" cap="all" dirty="0" smtClean="0"/>
            </a:br>
            <a:r>
              <a:rPr lang="pl-PL" b="1" cap="all" dirty="0" smtClean="0"/>
              <a:t>w </a:t>
            </a:r>
            <a:r>
              <a:rPr lang="pl-PL" b="1" cap="all" dirty="0"/>
              <a:t>Krośnie Odrzańskim</a:t>
            </a:r>
            <a:endParaRPr lang="pl-PL" cap="all" dirty="0"/>
          </a:p>
        </p:txBody>
      </p:sp>
      <p:sp>
        <p:nvSpPr>
          <p:cNvPr id="4" name="Tytuł 3"/>
          <p:cNvSpPr txBox="1">
            <a:spLocks/>
          </p:cNvSpPr>
          <p:nvPr/>
        </p:nvSpPr>
        <p:spPr>
          <a:xfrm>
            <a:off x="571563" y="1240443"/>
            <a:ext cx="8824973" cy="2332573"/>
          </a:xfrm>
          <a:prstGeom prst="rect">
            <a:avLst/>
          </a:prstGeom>
        </p:spPr>
        <p:txBody>
          <a:bodyPr vert="horz" lIns="91433" tIns="45717" rIns="91433" bIns="45717" rtlCol="0" anchor="ctr">
            <a:noAutofit/>
          </a:bodyPr>
          <a:lstStyle>
            <a:lvl1pPr algn="l" defTabSz="589285" rtl="0" eaLnBrk="1" latinLnBrk="0" hangingPunct="1">
              <a:spcBef>
                <a:spcPct val="0"/>
              </a:spcBef>
              <a:buNone/>
              <a:defRPr sz="41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Uchwała nr LI/389/14 Rady Miejskiej w Krośnie Odrzańskim z dnia 26 czerwca 2014 r. w sprawie zwolnienia od podatku od nieruchomości przedsiębiorców tworzących nowe inwestycje </a:t>
            </a:r>
            <a:br>
              <a:rPr lang="pl-PL" sz="2400" dirty="0" smtClean="0"/>
            </a:br>
            <a:r>
              <a:rPr lang="pl-PL" sz="2400" dirty="0" smtClean="0"/>
              <a:t>i nowe miejsca pracy </a:t>
            </a:r>
            <a:r>
              <a:rPr lang="pl-PL" sz="2400" dirty="0" err="1" smtClean="0"/>
              <a:t>na</a:t>
            </a:r>
            <a:r>
              <a:rPr lang="pl-PL" sz="2400" dirty="0" smtClean="0"/>
              <a:t> terenie Gminy Krosno Odrzańskie w ramach pomocy de </a:t>
            </a:r>
            <a:r>
              <a:rPr lang="pl-PL" sz="2400" dirty="0" err="1" smtClean="0"/>
              <a:t>minimis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571563" y="3805672"/>
            <a:ext cx="8824973" cy="2287624"/>
          </a:xfrm>
          <a:prstGeom prst="rect">
            <a:avLst/>
          </a:prstGeom>
        </p:spPr>
        <p:txBody>
          <a:bodyPr wrap="square" lIns="70939" tIns="35470" rIns="70939" bIns="35470">
            <a:spAutoFit/>
          </a:bodyPr>
          <a:lstStyle/>
          <a:p>
            <a:r>
              <a:rPr lang="pl-PL" sz="2400" dirty="0" smtClean="0"/>
              <a:t>Uchwała nr IX/63/15 Rady Miejskiej w Krośnie Odrzańskim z dnia 24 czerwca 2015 r. w sprawie zwolnień z podatku od nieruchomości w ramach regionalnej pomocy inwestycyjnej przedsiębiorców </a:t>
            </a:r>
            <a:r>
              <a:rPr lang="pl-PL" sz="2400" dirty="0" err="1" smtClean="0"/>
              <a:t>prowądzacych</a:t>
            </a:r>
            <a:r>
              <a:rPr lang="pl-PL" sz="2400" dirty="0" smtClean="0"/>
              <a:t> działalność gospodarczą </a:t>
            </a:r>
            <a:r>
              <a:rPr lang="pl-PL" sz="2400" dirty="0" err="1" smtClean="0"/>
              <a:t>na</a:t>
            </a:r>
            <a:r>
              <a:rPr lang="pl-PL" sz="2400" dirty="0" smtClean="0"/>
              <a:t> terenie Gminy Krosno Odrzańskie</a:t>
            </a:r>
            <a:endParaRPr lang="pl-PL" sz="2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5446" y="116632"/>
            <a:ext cx="5410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 descr="full_kolor_gradi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5" y="6381328"/>
            <a:ext cx="951443" cy="40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999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03423" cy="924475"/>
          </a:xfrm>
        </p:spPr>
        <p:txBody>
          <a:bodyPr/>
          <a:lstStyle/>
          <a:p>
            <a:pPr algn="ctr">
              <a:tabLst>
                <a:tab pos="4389438" algn="l"/>
              </a:tabLst>
            </a:pPr>
            <a:r>
              <a:rPr lang="pl-PL" b="1" cap="all" dirty="0" err="1" smtClean="0"/>
              <a:t>POLItyka</a:t>
            </a:r>
            <a:r>
              <a:rPr lang="pl-PL" b="1" cap="all" dirty="0" smtClean="0"/>
              <a:t> podatkowa gminy</a:t>
            </a:r>
            <a:endParaRPr lang="pl-PL" cap="all" dirty="0"/>
          </a:p>
        </p:txBody>
      </p:sp>
      <p:sp>
        <p:nvSpPr>
          <p:cNvPr id="5" name="Prostokąt 4"/>
          <p:cNvSpPr/>
          <p:nvPr/>
        </p:nvSpPr>
        <p:spPr>
          <a:xfrm>
            <a:off x="179513" y="2060848"/>
            <a:ext cx="8964488" cy="2379957"/>
          </a:xfrm>
          <a:prstGeom prst="rect">
            <a:avLst/>
          </a:prstGeom>
        </p:spPr>
        <p:txBody>
          <a:bodyPr wrap="square" lIns="70939" tIns="35470" rIns="70939" bIns="35470">
            <a:spAutoFit/>
          </a:bodyPr>
          <a:lstStyle/>
          <a:p>
            <a:pPr algn="ctr"/>
            <a:r>
              <a:rPr lang="pl-PL" sz="2500" dirty="0" smtClean="0"/>
              <a:t>Dla stworzenia </a:t>
            </a:r>
            <a:r>
              <a:rPr lang="pl-PL" sz="2500" b="1" dirty="0" smtClean="0"/>
              <a:t>stabilnego klimatu inwestycyjnego </a:t>
            </a:r>
            <a:r>
              <a:rPr lang="pl-PL" sz="2500" dirty="0" smtClean="0"/>
              <a:t>w Gminie Krosno Odrzańskie podjęto Uchwałę </a:t>
            </a:r>
            <a:br>
              <a:rPr lang="pl-PL" sz="2500" dirty="0" smtClean="0"/>
            </a:br>
            <a:r>
              <a:rPr lang="pl-PL" sz="2500" dirty="0" smtClean="0"/>
              <a:t>nr XII/88/15 Rady Miejskiej w Krośnie Odrzańskim</a:t>
            </a:r>
          </a:p>
          <a:p>
            <a:pPr algn="ctr"/>
            <a:r>
              <a:rPr lang="pl-PL" sz="2500" dirty="0" smtClean="0"/>
              <a:t>z dnia 27 października 2015 r. w sprawie przyjęcia Polityki podatkowej Gminy Krosno Odrzańskie </a:t>
            </a:r>
            <a:br>
              <a:rPr lang="pl-PL" sz="2500" dirty="0" smtClean="0"/>
            </a:br>
            <a:r>
              <a:rPr lang="pl-PL" sz="2500" dirty="0" err="1" smtClean="0"/>
              <a:t>na</a:t>
            </a:r>
            <a:r>
              <a:rPr lang="pl-PL" sz="2500" dirty="0" smtClean="0"/>
              <a:t> lata 2016 - 2021</a:t>
            </a:r>
            <a:endParaRPr lang="pl-PL" sz="25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5446" y="116632"/>
            <a:ext cx="5410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 descr="full_kolor_gradi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5" y="6381328"/>
            <a:ext cx="951443" cy="40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999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zaokrąglony 11"/>
          <p:cNvSpPr/>
          <p:nvPr/>
        </p:nvSpPr>
        <p:spPr>
          <a:xfrm>
            <a:off x="5694424" y="5373216"/>
            <a:ext cx="2736304" cy="79208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899592" y="5373216"/>
            <a:ext cx="2736304" cy="79208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7766" y="676008"/>
            <a:ext cx="8708468" cy="924475"/>
          </a:xfrm>
        </p:spPr>
        <p:txBody>
          <a:bodyPr/>
          <a:lstStyle/>
          <a:p>
            <a:pPr algn="ctr"/>
            <a:r>
              <a:rPr lang="de-DE" b="1" cap="all" dirty="0" err="1"/>
              <a:t>Zainwestowali</a:t>
            </a:r>
            <a:r>
              <a:rPr lang="de-DE" b="1" cap="all" dirty="0"/>
              <a:t> w </a:t>
            </a:r>
            <a:r>
              <a:rPr lang="de-DE" b="1" cap="all" dirty="0" err="1"/>
              <a:t>Krośnie</a:t>
            </a:r>
            <a:r>
              <a:rPr lang="de-DE" b="1" cap="all" dirty="0"/>
              <a:t> </a:t>
            </a:r>
            <a:r>
              <a:rPr lang="de-DE" b="1" cap="all" dirty="0" err="1"/>
              <a:t>Odrzańskim</a:t>
            </a:r>
            <a:endParaRPr lang="pl-PL" b="1" cap="all" dirty="0"/>
          </a:p>
        </p:txBody>
      </p:sp>
      <p:pic>
        <p:nvPicPr>
          <p:cNvPr id="3075" name="Picture 3" descr="F:\INNE\UDOSTĘPNIONE\LOGA SPONSORZY\homan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532235"/>
            <a:ext cx="2415211" cy="489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am\AppData\Local\Microsoft\Windows\Temporary Internet Files\Content.Outlook\Z8HSECTV\DSC_0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600"/>
          <a:stretch/>
        </p:blipFill>
        <p:spPr bwMode="auto">
          <a:xfrm>
            <a:off x="4688904" y="1772816"/>
            <a:ext cx="4347592" cy="3303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43" y="5445224"/>
            <a:ext cx="2608281" cy="633788"/>
          </a:xfrm>
          <a:prstGeom prst="rect">
            <a:avLst/>
          </a:prstGeom>
        </p:spPr>
      </p:pic>
      <p:pic>
        <p:nvPicPr>
          <p:cNvPr id="10" name="Picture 2" descr="C:\Users\adam\Desktop\wykres\zdjęcia firm\3 homan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59678"/>
            <a:ext cx="4432762" cy="3325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 descr="full_kolor_gradi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165" y="6381328"/>
            <a:ext cx="951443" cy="40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8048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5232736" y="5373216"/>
            <a:ext cx="2736304" cy="79208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899592" y="5373216"/>
            <a:ext cx="2736304" cy="79208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7766" y="676008"/>
            <a:ext cx="8708468" cy="924475"/>
          </a:xfrm>
        </p:spPr>
        <p:txBody>
          <a:bodyPr/>
          <a:lstStyle/>
          <a:p>
            <a:pPr algn="ctr"/>
            <a:r>
              <a:rPr lang="de-DE" b="1" cap="all" dirty="0" err="1"/>
              <a:t>Zainwestowali</a:t>
            </a:r>
            <a:r>
              <a:rPr lang="de-DE" b="1" cap="all" dirty="0"/>
              <a:t> w </a:t>
            </a:r>
            <a:r>
              <a:rPr lang="de-DE" b="1" cap="all" dirty="0" err="1"/>
              <a:t>Krośnie</a:t>
            </a:r>
            <a:r>
              <a:rPr lang="de-DE" b="1" cap="all" dirty="0"/>
              <a:t> </a:t>
            </a:r>
            <a:r>
              <a:rPr lang="de-DE" b="1" cap="all" dirty="0" err="1"/>
              <a:t>Odrzańskim</a:t>
            </a:r>
            <a:endParaRPr lang="pl-PL" b="1" cap="al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5438338"/>
            <a:ext cx="2376264" cy="680638"/>
          </a:xfrm>
          <a:prstGeom prst="rect">
            <a:avLst/>
          </a:prstGeom>
        </p:spPr>
      </p:pic>
      <p:pic>
        <p:nvPicPr>
          <p:cNvPr id="6146" name="Picture 2" descr="http://www.stolhaus.pl/wp-content/uploads/2012/09/logo3-300x1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92010"/>
            <a:ext cx="1982635" cy="726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tolhaus.pl/gfx_art/galeria/domek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7" r="7635"/>
          <a:stretch/>
        </p:blipFill>
        <p:spPr bwMode="auto">
          <a:xfrm>
            <a:off x="4716016" y="1774533"/>
            <a:ext cx="4331970" cy="33230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63" b="8589"/>
          <a:stretch/>
        </p:blipFill>
        <p:spPr>
          <a:xfrm>
            <a:off x="35496" y="1772816"/>
            <a:ext cx="4432762" cy="3354211"/>
          </a:xfrm>
          <a:prstGeom prst="rect">
            <a:avLst/>
          </a:prstGeom>
        </p:spPr>
      </p:pic>
      <p:pic>
        <p:nvPicPr>
          <p:cNvPr id="10" name="Obraz 9" descr="full_kolor_gradi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165" y="6381328"/>
            <a:ext cx="951443" cy="40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0127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5694424" y="5373216"/>
            <a:ext cx="2736304" cy="79208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899592" y="5373216"/>
            <a:ext cx="2736304" cy="79208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7766" y="676008"/>
            <a:ext cx="8708468" cy="924475"/>
          </a:xfrm>
        </p:spPr>
        <p:txBody>
          <a:bodyPr/>
          <a:lstStyle/>
          <a:p>
            <a:pPr algn="ctr"/>
            <a:r>
              <a:rPr lang="de-DE" b="1" cap="all" dirty="0" err="1"/>
              <a:t>Zainwestowali</a:t>
            </a:r>
            <a:r>
              <a:rPr lang="de-DE" b="1" cap="all" dirty="0"/>
              <a:t> w </a:t>
            </a:r>
            <a:r>
              <a:rPr lang="de-DE" b="1" cap="all" dirty="0" err="1"/>
              <a:t>Krośnie</a:t>
            </a:r>
            <a:r>
              <a:rPr lang="de-DE" b="1" cap="all" dirty="0"/>
              <a:t> </a:t>
            </a:r>
            <a:r>
              <a:rPr lang="de-DE" b="1" cap="all" dirty="0" err="1"/>
              <a:t>Odrzańskim</a:t>
            </a:r>
            <a:endParaRPr lang="pl-PL" b="1" cap="all" dirty="0"/>
          </a:p>
        </p:txBody>
      </p:sp>
      <p:pic>
        <p:nvPicPr>
          <p:cNvPr id="3078" name="Picture 6" descr="C:\Users\Adam\AppData\Local\Microsoft\Windows\Temporary Internet Files\Content.Outlook\Z8HSECTV\budynek firmy asysta b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9" y="1772816"/>
            <a:ext cx="4434008" cy="3325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INNE\UDOSTĘPNIONE\LOGA SPONSORZY\asys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23" y="5445224"/>
            <a:ext cx="2555765" cy="617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F:\PRACA\UM KO\most\MOST 2013\MOST_1_2013\Links\kromet\Kromet_logo_2010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75" y="5404069"/>
            <a:ext cx="2606349" cy="6892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INNE\UDOSTĘPNIONE\różne pulpit\wykres\zdjęcia firm\5 krome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06"/>
          <a:stretch/>
        </p:blipFill>
        <p:spPr bwMode="auto">
          <a:xfrm>
            <a:off x="4716016" y="1772816"/>
            <a:ext cx="4320480" cy="3303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full_kolor_gradi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165" y="6381328"/>
            <a:ext cx="951443" cy="40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2277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4" y="260648"/>
            <a:ext cx="9113513" cy="924475"/>
          </a:xfrm>
        </p:spPr>
        <p:txBody>
          <a:bodyPr/>
          <a:lstStyle/>
          <a:p>
            <a:pPr algn="ctr"/>
            <a:r>
              <a:rPr lang="pl-PL" b="1" cap="all" dirty="0"/>
              <a:t>Krosno Odrzańskie - doskonałe miejsce do życia i inwestowania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02421"/>
            <a:ext cx="3901440" cy="2602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51" y="4221088"/>
            <a:ext cx="3901440" cy="2602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266" name="Picture 2" descr="F:\PRACA\zakończone projekty graficzne\kalendarz trójdzielny na 2014 rok\propozycje do kalendarza na 2014\Kręgieln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51" y="1485187"/>
            <a:ext cx="3927305" cy="26194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ZDJĘCIA\2013\zdjęcia MC wrzesień-październik- listopad 2013\październik\10-Październik 2013\03-Otwarcie placu ćwiczeń w Parku 1000Lecia\Otwarcie placu ćwiczeń w Parku 1000Lecia-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9" y="4221088"/>
            <a:ext cx="3903345" cy="26022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 descr="full_kolor_gradi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3933056"/>
            <a:ext cx="951443" cy="40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6117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099654"/>
            <a:ext cx="6115050" cy="566928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42219" y="83015"/>
            <a:ext cx="8229600" cy="1143000"/>
          </a:xfrm>
        </p:spPr>
        <p:txBody>
          <a:bodyPr>
            <a:normAutofit/>
          </a:bodyPr>
          <a:lstStyle/>
          <a:p>
            <a:r>
              <a:rPr lang="pl-PL" sz="4200" b="1" cap="all" dirty="0"/>
              <a:t>Krosno Odrzańskie</a:t>
            </a:r>
            <a:endParaRPr lang="pl-PL" b="1" cap="al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-540568" y="3501008"/>
            <a:ext cx="8253264" cy="424250"/>
          </a:xfrm>
          <a:prstGeom prst="rect">
            <a:avLst/>
          </a:prstGeom>
        </p:spPr>
        <p:txBody>
          <a:bodyPr lIns="90980" tIns="45490" rIns="90980" bIns="45490"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pl-PL" sz="18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-18"/>
              </a:rPr>
              <a:t>Krosno </a:t>
            </a:r>
            <a:r>
              <a:rPr lang="pl-PL" sz="180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-18"/>
              </a:rPr>
              <a:t>Odrzanskie</a:t>
            </a:r>
            <a:endParaRPr lang="pl-PL" sz="180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itchFamily="18" charset="-18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5446" y="116632"/>
            <a:ext cx="5410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 descr="full_kolor_gradi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65" y="6381328"/>
            <a:ext cx="951443" cy="40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9230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7"/>
          <a:stretch/>
        </p:blipFill>
        <p:spPr>
          <a:xfrm>
            <a:off x="467685" y="4198850"/>
            <a:ext cx="3888291" cy="2609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7"/>
          <a:stretch/>
        </p:blipFill>
        <p:spPr>
          <a:xfrm>
            <a:off x="467543" y="1484784"/>
            <a:ext cx="3888292" cy="2606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5" name="Picture 3" descr="I:\ZDJĘCIA\propozycje do kalendarza na 2014\VI_BIEG_ODRY_0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51" t="665" b="-665"/>
          <a:stretch/>
        </p:blipFill>
        <p:spPr bwMode="auto">
          <a:xfrm>
            <a:off x="4749151" y="4198849"/>
            <a:ext cx="3927305" cy="26153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15244" y="272277"/>
            <a:ext cx="9113513" cy="924475"/>
          </a:xfrm>
          <a:prstGeom prst="rect">
            <a:avLst/>
          </a:prstGeom>
        </p:spPr>
        <p:txBody>
          <a:bodyPr vert="horz" lIns="91433" tIns="45717" rIns="91433" bIns="45717" rtlCol="0" anchor="ctr">
            <a:noAutofit/>
          </a:bodyPr>
          <a:lstStyle>
            <a:lvl1pPr algn="l" defTabSz="589285" rtl="0" eaLnBrk="1" latinLnBrk="0" hangingPunct="1">
              <a:spcBef>
                <a:spcPct val="0"/>
              </a:spcBef>
              <a:buNone/>
              <a:defRPr sz="41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3200" b="1" cap="all" dirty="0"/>
              <a:t>Krosno Odrzańskie - doskonałe miejsce do życia i inwestowania</a:t>
            </a:r>
          </a:p>
        </p:txBody>
      </p:sp>
      <p:pic>
        <p:nvPicPr>
          <p:cNvPr id="3076" name="Picture 4" descr="F:\PRACA\PRZEWODNIK ŚRODKOWA ODRA\Links\RS608_Zamek Piastowski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85" b="10768"/>
          <a:stretch/>
        </p:blipFill>
        <p:spPr bwMode="auto">
          <a:xfrm>
            <a:off x="4749150" y="1484784"/>
            <a:ext cx="3927305" cy="26006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 descr="full_kolor_gradi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3933056"/>
            <a:ext cx="951443" cy="40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8340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640429"/>
            <a:ext cx="8424935" cy="924475"/>
          </a:xfrm>
        </p:spPr>
        <p:txBody>
          <a:bodyPr/>
          <a:lstStyle/>
          <a:p>
            <a:r>
              <a:rPr lang="pl-PL" dirty="0" smtClean="0"/>
              <a:t>Do Państwa dyspozycji </a:t>
            </a:r>
            <a:r>
              <a:rPr lang="pl-PL" dirty="0"/>
              <a:t>jest 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Anna </a:t>
            </a:r>
            <a:r>
              <a:rPr lang="pl-PL" b="1" dirty="0"/>
              <a:t>Januszkiewicz</a:t>
            </a:r>
            <a:r>
              <a:rPr lang="pl-PL" dirty="0"/>
              <a:t>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Naczelnik </a:t>
            </a:r>
            <a:r>
              <a:rPr lang="pl-PL" dirty="0"/>
              <a:t>Wydziału Promocji i Rozwoju Gospodarczego Urzędu Miasta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Krośnie Odrzańskim.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419872" y="4123870"/>
            <a:ext cx="4718478" cy="1456627"/>
          </a:xfrm>
          <a:prstGeom prst="rect">
            <a:avLst/>
          </a:prstGeom>
          <a:noFill/>
        </p:spPr>
        <p:txBody>
          <a:bodyPr wrap="square" lIns="70939" tIns="35470" rIns="70939" bIns="35470" rtlCol="0">
            <a:spAutoFit/>
          </a:bodyPr>
          <a:lstStyle/>
          <a:p>
            <a:r>
              <a:rPr lang="pl-PL" dirty="0" smtClean="0"/>
              <a:t>a.januszkiewicz@krosnoodrzanskie.pl</a:t>
            </a:r>
          </a:p>
          <a:p>
            <a:r>
              <a:rPr lang="pl-PL" dirty="0"/>
              <a:t>t</a:t>
            </a:r>
            <a:r>
              <a:rPr lang="pl-PL" dirty="0" smtClean="0"/>
              <a:t>el. 68 410 97 40</a:t>
            </a:r>
          </a:p>
          <a:p>
            <a:r>
              <a:rPr lang="pl-PL" dirty="0" smtClean="0"/>
              <a:t>kom: 501 077 087</a:t>
            </a:r>
          </a:p>
          <a:p>
            <a:r>
              <a:rPr lang="pl-PL" dirty="0"/>
              <a:t>f</a:t>
            </a:r>
            <a:r>
              <a:rPr lang="pl-PL" dirty="0" smtClean="0"/>
              <a:t>ax. 68 383 51 22</a:t>
            </a:r>
          </a:p>
          <a:p>
            <a:r>
              <a:rPr lang="pl-PL" dirty="0" smtClean="0"/>
              <a:t>www.krosnoodrzanskie.pl 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47893"/>
            <a:ext cx="1656184" cy="21293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5446" y="116632"/>
            <a:ext cx="5410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 descr="full_kolor_gradi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65" y="6381328"/>
            <a:ext cx="951443" cy="40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5254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Adam\Desktop\oferta\zespół\Marek Cebul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416449" y="-264240"/>
            <a:ext cx="4980337" cy="744150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55576" y="4942766"/>
            <a:ext cx="2421631" cy="964185"/>
          </a:xfrm>
          <a:prstGeom prst="rect">
            <a:avLst/>
          </a:prstGeom>
          <a:noFill/>
        </p:spPr>
        <p:txBody>
          <a:bodyPr wrap="square" lIns="70939" tIns="35470" rIns="70939" bIns="35470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   	MAREK CEBULA</a:t>
            </a:r>
          </a:p>
          <a:p>
            <a:r>
              <a:rPr lang="pl-PL" sz="1200" dirty="0">
                <a:solidFill>
                  <a:schemeClr val="bg1"/>
                </a:solidFill>
              </a:rPr>
              <a:t>   	</a:t>
            </a:r>
            <a:r>
              <a:rPr lang="pl-PL" sz="1200" dirty="0" smtClean="0">
                <a:solidFill>
                  <a:schemeClr val="bg1"/>
                </a:solidFill>
              </a:rPr>
              <a:t>Burmistrz</a:t>
            </a:r>
            <a:endParaRPr lang="pl-PL" sz="1200" dirty="0">
              <a:solidFill>
                <a:schemeClr val="bg1"/>
              </a:solidFill>
            </a:endParaRPr>
          </a:p>
          <a:p>
            <a:endParaRPr lang="pl-PL" sz="1200" dirty="0">
              <a:solidFill>
                <a:schemeClr val="bg1"/>
              </a:solidFill>
            </a:endParaRPr>
          </a:p>
          <a:p>
            <a:pPr marL="720725"/>
            <a:r>
              <a:rPr lang="pl-PL" sz="1100" dirty="0" smtClean="0">
                <a:solidFill>
                  <a:schemeClr val="bg1"/>
                </a:solidFill>
              </a:rPr>
              <a:t>	Tel. kom:</a:t>
            </a:r>
            <a:endParaRPr lang="pl-PL" sz="1100" dirty="0">
              <a:solidFill>
                <a:schemeClr val="bg1"/>
              </a:solidFill>
            </a:endParaRPr>
          </a:p>
          <a:p>
            <a:pPr marL="720725"/>
            <a:r>
              <a:rPr lang="pl-PL" sz="1100" dirty="0" smtClean="0">
                <a:solidFill>
                  <a:schemeClr val="bg1"/>
                </a:solidFill>
              </a:rPr>
              <a:t>	603 </a:t>
            </a:r>
            <a:r>
              <a:rPr lang="pl-PL" sz="1100" dirty="0">
                <a:solidFill>
                  <a:schemeClr val="bg1"/>
                </a:solidFill>
              </a:rPr>
              <a:t>116 </a:t>
            </a:r>
            <a:r>
              <a:rPr lang="pl-PL" sz="1100" dirty="0" smtClean="0">
                <a:solidFill>
                  <a:schemeClr val="bg1"/>
                </a:solidFill>
              </a:rPr>
              <a:t>585</a:t>
            </a:r>
            <a:endParaRPr lang="pl-PL" sz="1100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162120" y="5733256"/>
            <a:ext cx="4718478" cy="1056518"/>
          </a:xfrm>
          <a:prstGeom prst="rect">
            <a:avLst/>
          </a:prstGeom>
          <a:noFill/>
        </p:spPr>
        <p:txBody>
          <a:bodyPr wrap="square" lIns="70939" tIns="35470" rIns="70939" bIns="35470" rtlCol="0">
            <a:spAutoFit/>
          </a:bodyPr>
          <a:lstStyle/>
          <a:p>
            <a:r>
              <a:rPr lang="pl-PL" sz="1600" dirty="0"/>
              <a:t>Urząd Miasta w Krośnie Odrzańskim</a:t>
            </a:r>
          </a:p>
          <a:p>
            <a:r>
              <a:rPr lang="pl-PL" sz="1600" dirty="0"/>
              <a:t>ul. Parkowa 1</a:t>
            </a:r>
          </a:p>
          <a:p>
            <a:r>
              <a:rPr lang="pl-PL" sz="1600" dirty="0"/>
              <a:t>66-600 Krosno Odrzańskie</a:t>
            </a:r>
          </a:p>
          <a:p>
            <a:r>
              <a:rPr lang="pl-PL" sz="1600" dirty="0" smtClean="0"/>
              <a:t>www.krosnoodrzanskie.pl</a:t>
            </a:r>
            <a:endParaRPr lang="pl-PL" sz="1600" dirty="0"/>
          </a:p>
        </p:txBody>
      </p:sp>
      <p:sp>
        <p:nvSpPr>
          <p:cNvPr id="7" name="Prostokąt 6"/>
          <p:cNvSpPr/>
          <p:nvPr/>
        </p:nvSpPr>
        <p:spPr>
          <a:xfrm>
            <a:off x="3807009" y="859734"/>
            <a:ext cx="5157479" cy="841074"/>
          </a:xfrm>
          <a:prstGeom prst="rect">
            <a:avLst/>
          </a:prstGeom>
        </p:spPr>
        <p:txBody>
          <a:bodyPr wrap="square" lIns="70939" tIns="35470" rIns="70939" bIns="35470">
            <a:spAutoFit/>
          </a:bodyPr>
          <a:lstStyle/>
          <a:p>
            <a:pPr algn="ctr"/>
            <a:r>
              <a:rPr lang="pl-PL" sz="2500" b="1" dirty="0"/>
              <a:t>JA I MÓJ ZESPÓŁ JESTEŚMY DO DYSPOZYCJI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038098" y="2245328"/>
            <a:ext cx="4718478" cy="317854"/>
          </a:xfrm>
          <a:prstGeom prst="rect">
            <a:avLst/>
          </a:prstGeom>
          <a:noFill/>
        </p:spPr>
        <p:txBody>
          <a:bodyPr wrap="square" lIns="70939" tIns="35470" rIns="70939" bIns="35470" rtlCol="0">
            <a:spAutoFit/>
          </a:bodyPr>
          <a:lstStyle/>
          <a:p>
            <a:r>
              <a:rPr lang="pl-PL" sz="1600" dirty="0" smtClean="0"/>
              <a:t>Zapraszam do współpracy!</a:t>
            </a:r>
            <a:endParaRPr lang="pl-PL" sz="1600" dirty="0"/>
          </a:p>
        </p:txBody>
      </p:sp>
      <p:pic>
        <p:nvPicPr>
          <p:cNvPr id="1026" name="Picture 2" descr="F:\Potrzebne grafiki\marek_cebula_bia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28" y="2990207"/>
            <a:ext cx="2348508" cy="582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971600" y="6498312"/>
            <a:ext cx="26341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200" dirty="0">
                <a:solidFill>
                  <a:schemeClr val="bg1"/>
                </a:solidFill>
              </a:rPr>
              <a:t>m.cebula@krosnoodrzanskie.pl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5446" y="116632"/>
            <a:ext cx="5410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 descr="full_kolor_gradi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309320"/>
            <a:ext cx="951443" cy="40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1738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31127"/>
            <a:ext cx="9144000" cy="924475"/>
          </a:xfrm>
        </p:spPr>
        <p:txBody>
          <a:bodyPr>
            <a:noAutofit/>
          </a:bodyPr>
          <a:lstStyle/>
          <a:p>
            <a:pPr algn="ctr"/>
            <a:r>
              <a:rPr lang="pl-PL" sz="3400" b="1" cap="all" dirty="0"/>
              <a:t>Odległość od centrów zurbanizowanych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9838" y="1614777"/>
            <a:ext cx="5217006" cy="4875575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10" y="3278299"/>
            <a:ext cx="4049613" cy="29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5446" y="116632"/>
            <a:ext cx="5410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 descr="full_kolor_gradi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65" y="6381328"/>
            <a:ext cx="951443" cy="40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5468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3" y="488301"/>
            <a:ext cx="7125113" cy="924475"/>
          </a:xfrm>
        </p:spPr>
        <p:txBody>
          <a:bodyPr/>
          <a:lstStyle/>
          <a:p>
            <a:r>
              <a:rPr lang="pl-PL" sz="3400" b="1" cap="all" dirty="0" smtClean="0"/>
              <a:t>Nasze Atuty:</a:t>
            </a:r>
            <a:endParaRPr lang="pl-PL" sz="3400" b="1" cap="al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3" y="966840"/>
            <a:ext cx="7125112" cy="550746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pl-PL" sz="1900" dirty="0" smtClean="0"/>
              <a:t>strategiczne</a:t>
            </a:r>
            <a:r>
              <a:rPr lang="pl-PL" sz="1900" dirty="0"/>
              <a:t>, transgraniczne </a:t>
            </a:r>
            <a:r>
              <a:rPr lang="pl-PL" sz="1900" dirty="0" smtClean="0"/>
              <a:t>położenie </a:t>
            </a:r>
            <a:r>
              <a:rPr lang="pl-PL" sz="1900" dirty="0"/>
              <a:t>w odległości </a:t>
            </a:r>
            <a:r>
              <a:rPr lang="pl-PL" sz="1900" dirty="0" smtClean="0"/>
              <a:t/>
            </a:r>
            <a:br>
              <a:rPr lang="pl-PL" sz="1900" dirty="0" smtClean="0"/>
            </a:br>
            <a:r>
              <a:rPr lang="pl-PL" sz="1900" dirty="0" smtClean="0"/>
              <a:t>30 </a:t>
            </a:r>
            <a:r>
              <a:rPr lang="pl-PL" sz="1900" dirty="0"/>
              <a:t>km </a:t>
            </a:r>
            <a:r>
              <a:rPr lang="pl-PL" sz="1900" dirty="0" smtClean="0"/>
              <a:t>od </a:t>
            </a:r>
            <a:r>
              <a:rPr lang="pl-PL" sz="1900" dirty="0"/>
              <a:t>granicy polsko-niemieckiej i autostrady A2 stanowiącej fragment międzynarodowej drogi E30,</a:t>
            </a:r>
          </a:p>
          <a:p>
            <a:pPr>
              <a:buFont typeface="Arial" pitchFamily="34" charset="0"/>
              <a:buChar char="•"/>
            </a:pPr>
            <a:r>
              <a:rPr lang="de-DE" sz="1900" dirty="0" err="1" smtClean="0"/>
              <a:t>bliskość</a:t>
            </a:r>
            <a:r>
              <a:rPr lang="de-DE" sz="1900" dirty="0" smtClean="0"/>
              <a:t> </a:t>
            </a:r>
            <a:r>
              <a:rPr lang="de-DE" sz="1900" dirty="0" err="1"/>
              <a:t>lotnisk</a:t>
            </a:r>
            <a:r>
              <a:rPr lang="de-DE" sz="1900" dirty="0"/>
              <a:t> (</a:t>
            </a:r>
            <a:r>
              <a:rPr lang="de-DE" sz="1900" dirty="0" err="1"/>
              <a:t>Babimost</a:t>
            </a:r>
            <a:r>
              <a:rPr lang="de-DE" sz="1900" dirty="0"/>
              <a:t> 60 km, Berlin </a:t>
            </a:r>
            <a:r>
              <a:rPr lang="de-DE" sz="1900" dirty="0" err="1"/>
              <a:t>Schonefeld</a:t>
            </a:r>
            <a:r>
              <a:rPr lang="de-DE" sz="1900" dirty="0"/>
              <a:t> 130km, Berlin Tegel 150 km, Poznań </a:t>
            </a:r>
            <a:r>
              <a:rPr lang="de-DE" sz="1900" dirty="0" err="1"/>
              <a:t>Ławica</a:t>
            </a:r>
            <a:r>
              <a:rPr lang="de-DE" sz="1900" dirty="0"/>
              <a:t> 130km),</a:t>
            </a:r>
          </a:p>
          <a:p>
            <a:pPr>
              <a:buFont typeface="Arial" pitchFamily="34" charset="0"/>
              <a:buChar char="•"/>
            </a:pPr>
            <a:r>
              <a:rPr lang="de-DE" sz="1900" dirty="0" err="1" smtClean="0"/>
              <a:t>niskie</a:t>
            </a:r>
            <a:r>
              <a:rPr lang="de-DE" sz="1900" dirty="0" smtClean="0"/>
              <a:t> </a:t>
            </a:r>
            <a:r>
              <a:rPr lang="de-DE" sz="1900" dirty="0" err="1"/>
              <a:t>koszty</a:t>
            </a:r>
            <a:r>
              <a:rPr lang="de-DE" sz="1900" dirty="0"/>
              <a:t> </a:t>
            </a:r>
            <a:r>
              <a:rPr lang="de-DE" sz="1900" dirty="0" err="1"/>
              <a:t>pracy</a:t>
            </a:r>
            <a:r>
              <a:rPr lang="de-DE" sz="1900" dirty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de-DE" sz="1900" dirty="0" err="1" smtClean="0"/>
              <a:t>maksymalne</a:t>
            </a:r>
            <a:r>
              <a:rPr lang="de-DE" sz="1900" dirty="0" smtClean="0"/>
              <a:t> </a:t>
            </a:r>
            <a:r>
              <a:rPr lang="de-DE" sz="1900" dirty="0" err="1"/>
              <a:t>ulgi</a:t>
            </a:r>
            <a:r>
              <a:rPr lang="de-DE" sz="1900" dirty="0"/>
              <a:t> i </a:t>
            </a:r>
            <a:r>
              <a:rPr lang="de-DE" sz="1900" dirty="0" err="1"/>
              <a:t>preferencje</a:t>
            </a:r>
            <a:r>
              <a:rPr lang="de-DE" sz="1900" dirty="0"/>
              <a:t> </a:t>
            </a:r>
            <a:r>
              <a:rPr lang="de-DE" sz="1900" dirty="0" err="1"/>
              <a:t>dla</a:t>
            </a:r>
            <a:r>
              <a:rPr lang="de-DE" sz="1900" dirty="0"/>
              <a:t> </a:t>
            </a:r>
            <a:r>
              <a:rPr lang="de-DE" sz="1900" dirty="0" err="1"/>
              <a:t>inwestorów</a:t>
            </a:r>
            <a:r>
              <a:rPr lang="de-DE" sz="1900" dirty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de-DE" sz="1900" dirty="0" err="1" smtClean="0"/>
              <a:t>bogactwa</a:t>
            </a:r>
            <a:r>
              <a:rPr lang="de-DE" sz="1900" dirty="0" smtClean="0"/>
              <a:t> </a:t>
            </a:r>
            <a:r>
              <a:rPr lang="de-DE" sz="1900" dirty="0" err="1"/>
              <a:t>naturalne</a:t>
            </a:r>
            <a:r>
              <a:rPr lang="de-DE" sz="1900" dirty="0"/>
              <a:t> (</a:t>
            </a:r>
            <a:r>
              <a:rPr lang="de-DE" sz="1900" dirty="0" err="1"/>
              <a:t>drewno</a:t>
            </a:r>
            <a:r>
              <a:rPr lang="de-DE" sz="1900" dirty="0"/>
              <a:t>, </a:t>
            </a:r>
            <a:r>
              <a:rPr lang="de-DE" sz="1900" dirty="0" err="1"/>
              <a:t>żwir</a:t>
            </a:r>
            <a:r>
              <a:rPr lang="de-DE" sz="1900" dirty="0"/>
              <a:t>, </a:t>
            </a:r>
            <a:r>
              <a:rPr lang="de-DE" sz="1900" dirty="0" err="1"/>
              <a:t>piasek</a:t>
            </a:r>
            <a:r>
              <a:rPr lang="de-DE" sz="1900" dirty="0"/>
              <a:t>, </a:t>
            </a:r>
            <a:r>
              <a:rPr lang="de-DE" sz="1900" dirty="0" err="1"/>
              <a:t>węgiel</a:t>
            </a:r>
            <a:r>
              <a:rPr lang="de-DE" sz="1900" dirty="0"/>
              <a:t> </a:t>
            </a:r>
            <a:r>
              <a:rPr lang="de-DE" sz="1900" dirty="0" err="1"/>
              <a:t>brunatny</a:t>
            </a:r>
            <a:r>
              <a:rPr lang="de-DE" sz="1900" dirty="0"/>
              <a:t>),</a:t>
            </a:r>
          </a:p>
          <a:p>
            <a:pPr>
              <a:buFont typeface="Arial" pitchFamily="34" charset="0"/>
              <a:buChar char="•"/>
            </a:pPr>
            <a:r>
              <a:rPr lang="de-DE" sz="1900" dirty="0" err="1" smtClean="0"/>
              <a:t>współpraca</a:t>
            </a:r>
            <a:r>
              <a:rPr lang="de-DE" sz="1900" dirty="0" smtClean="0"/>
              <a:t> </a:t>
            </a:r>
            <a:r>
              <a:rPr lang="de-DE" sz="1900" dirty="0"/>
              <a:t>w </a:t>
            </a:r>
            <a:r>
              <a:rPr lang="de-DE" sz="1900" dirty="0" err="1"/>
              <a:t>zakresie</a:t>
            </a:r>
            <a:r>
              <a:rPr lang="de-DE" sz="1900" dirty="0"/>
              <a:t> </a:t>
            </a:r>
            <a:r>
              <a:rPr lang="de-DE" sz="1900" dirty="0" err="1"/>
              <a:t>promocji</a:t>
            </a:r>
            <a:r>
              <a:rPr lang="de-DE" sz="1900" dirty="0"/>
              <a:t> </a:t>
            </a:r>
            <a:r>
              <a:rPr lang="de-DE" sz="1900" dirty="0" err="1"/>
              <a:t>gospodarczej</a:t>
            </a:r>
            <a:r>
              <a:rPr lang="de-DE" sz="1900" dirty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indywidualny </a:t>
            </a:r>
            <a:r>
              <a:rPr lang="pl-PL" sz="2000" dirty="0"/>
              <a:t>opiekun inwestora.</a:t>
            </a:r>
            <a:endParaRPr lang="de-DE" sz="19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5446" y="116632"/>
            <a:ext cx="5410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full_kolor_gradi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5" y="6381328"/>
            <a:ext cx="951443" cy="40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0106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60309"/>
            <a:ext cx="8640959" cy="924475"/>
          </a:xfrm>
        </p:spPr>
        <p:txBody>
          <a:bodyPr/>
          <a:lstStyle/>
          <a:p>
            <a:pPr algn="ctr"/>
            <a:r>
              <a:rPr lang="pl-PL" sz="2800" b="1" cap="all" dirty="0"/>
              <a:t>Szkolnictwo w Gminie Krosno </a:t>
            </a:r>
            <a:r>
              <a:rPr lang="pl-PL" sz="2800" b="1" cap="all" dirty="0" smtClean="0"/>
              <a:t>Odrzańskie</a:t>
            </a:r>
            <a:endParaRPr lang="pl-PL" sz="2800" b="1" cap="al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969851"/>
            <a:ext cx="8964488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pl-PL" sz="2400" dirty="0"/>
              <a:t>W Krośnie Odrzańskim znajduje się szkoła zawodowa. Gmina współpracuje ze Starostwem i Zespołem Szkół Ponadgimnazjalnych. W porozumieniu z inwestorem może zostać otwarta konkretna specjalność lub projekty szkoleniowe</a:t>
            </a:r>
            <a:r>
              <a:rPr lang="pl-PL" sz="2400" dirty="0" smtClean="0"/>
              <a:t>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We współpracy z Powiatowym Urzędem Pracy organizowane są staże i praktyki zawodowe</a:t>
            </a:r>
            <a:r>
              <a:rPr lang="pl-PL" sz="2400" dirty="0" smtClean="0"/>
              <a:t>.</a:t>
            </a:r>
          </a:p>
          <a:p>
            <a:pPr marL="0" indent="0">
              <a:buNone/>
            </a:pPr>
            <a:r>
              <a:rPr lang="pl-PL" sz="2400" dirty="0" smtClean="0"/>
              <a:t>35 </a:t>
            </a:r>
            <a:r>
              <a:rPr lang="pl-PL" sz="2400" dirty="0"/>
              <a:t>km od Krosna Odrzańskiego znajduje się Uniwersytet </a:t>
            </a:r>
            <a:r>
              <a:rPr lang="pl-PL" sz="2400" dirty="0" smtClean="0"/>
              <a:t>Zielonogórski.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5446" y="116632"/>
            <a:ext cx="5410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 descr="full_kolor_gradi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5" y="6381328"/>
            <a:ext cx="951443" cy="40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4175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58913" y="476672"/>
            <a:ext cx="7002514" cy="748741"/>
          </a:xfrm>
          <a:prstGeom prst="rect">
            <a:avLst/>
          </a:prstGeom>
        </p:spPr>
        <p:txBody>
          <a:bodyPr wrap="none" lIns="70939" tIns="35470" rIns="70939" bIns="35470">
            <a:spAutoFit/>
          </a:bodyPr>
          <a:lstStyle/>
          <a:p>
            <a:pPr algn="ctr"/>
            <a:r>
              <a:rPr lang="pl-PL" sz="4400" b="1" dirty="0" smtClean="0"/>
              <a:t>WYJĄTKOWA OKAZJA</a:t>
            </a:r>
            <a:endParaRPr lang="pl-PL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9911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267744" y="1713582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Możliwość rozbudowy strefy inwestycyjnej.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5446" y="116632"/>
            <a:ext cx="5410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 descr="full_kolor_gradi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65" y="6381328"/>
            <a:ext cx="951443" cy="40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1240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3" y="966840"/>
            <a:ext cx="8020526" cy="583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y ze strzałką 4"/>
          <p:cNvCxnSpPr/>
          <p:nvPr/>
        </p:nvCxnSpPr>
        <p:spPr>
          <a:xfrm flipV="1">
            <a:off x="4065694" y="5048842"/>
            <a:ext cx="2936576" cy="71273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1230379" y="5631986"/>
            <a:ext cx="4170007" cy="502520"/>
          </a:xfrm>
          <a:prstGeom prst="rect">
            <a:avLst/>
          </a:prstGeom>
          <a:noFill/>
        </p:spPr>
        <p:txBody>
          <a:bodyPr wrap="none" lIns="70939" tIns="35470" rIns="70939" bIns="35470" rtlCol="0">
            <a:spAutoFit/>
          </a:bodyPr>
          <a:lstStyle/>
          <a:p>
            <a:r>
              <a:rPr lang="pl-PL" sz="2800" b="1" dirty="0" smtClean="0"/>
              <a:t>Strefa przemysłowa</a:t>
            </a:r>
            <a:endParaRPr lang="pl-PL" sz="2800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1550" y="-1113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2800" b="1" cap="all" dirty="0"/>
              <a:t>Tereny strefy przemysłowej </a:t>
            </a:r>
            <a:r>
              <a:rPr lang="pl-PL" sz="2800" b="1" cap="all" dirty="0" smtClean="0"/>
              <a:t/>
            </a:r>
            <a:br>
              <a:rPr lang="pl-PL" sz="2800" b="1" cap="all" dirty="0" smtClean="0"/>
            </a:br>
            <a:r>
              <a:rPr lang="pl-PL" sz="2800" b="1" cap="all" dirty="0" smtClean="0"/>
              <a:t>w </a:t>
            </a:r>
            <a:r>
              <a:rPr lang="pl-PL" sz="2800" b="1" cap="all" dirty="0"/>
              <a:t>Krośnie Odrzańskim</a:t>
            </a:r>
            <a:endParaRPr lang="pl-PL" sz="1900" b="1" cap="al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5446" y="116632"/>
            <a:ext cx="5410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 descr="full_kolor_gradi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65" y="6381328"/>
            <a:ext cx="951443" cy="40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5135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trefa-powierzchnie aktualizacja folderu na 2017 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5406" y="0"/>
            <a:ext cx="6453187" cy="6858000"/>
          </a:xfrm>
          <a:prstGeom prst="rect">
            <a:avLst/>
          </a:prstGeom>
        </p:spPr>
      </p:pic>
      <p:pic>
        <p:nvPicPr>
          <p:cNvPr id="5" name="Obraz 4" descr="full_kolor_gradi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5" y="6381328"/>
            <a:ext cx="951443" cy="40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4073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779912" y="189316"/>
            <a:ext cx="5493674" cy="2980121"/>
          </a:xfrm>
          <a:prstGeom prst="rect">
            <a:avLst/>
          </a:prstGeom>
          <a:noFill/>
        </p:spPr>
        <p:txBody>
          <a:bodyPr wrap="square" lIns="70939" tIns="35470" rIns="70939" bIns="35470" rtlCol="0">
            <a:spAutoFit/>
          </a:bodyPr>
          <a:lstStyle/>
          <a:p>
            <a:r>
              <a:rPr lang="pl-PL" sz="3400" b="1" dirty="0" smtClean="0"/>
              <a:t>Pełna infrastruktura:</a:t>
            </a:r>
            <a:endParaRPr lang="pl-PL" sz="3400" b="1" dirty="0"/>
          </a:p>
          <a:p>
            <a:pPr marL="354696" indent="-354696">
              <a:buFont typeface="Wingdings" pitchFamily="2" charset="2"/>
              <a:buChar char="§"/>
            </a:pPr>
            <a:r>
              <a:rPr lang="pl-PL" sz="3100" b="1" dirty="0"/>
              <a:t>a</a:t>
            </a:r>
            <a:r>
              <a:rPr lang="pl-PL" sz="3100" b="1" dirty="0" smtClean="0"/>
              <a:t>sfaltowa droga dojazdowa,</a:t>
            </a:r>
            <a:endParaRPr lang="pl-PL" sz="3100" b="1" dirty="0"/>
          </a:p>
          <a:p>
            <a:pPr marL="354696" indent="-354696">
              <a:buFont typeface="Wingdings" pitchFamily="2" charset="2"/>
              <a:buChar char="§"/>
            </a:pPr>
            <a:r>
              <a:rPr lang="pl-PL" sz="3100" b="1" dirty="0"/>
              <a:t>o</a:t>
            </a:r>
            <a:r>
              <a:rPr lang="pl-PL" sz="3100" b="1" dirty="0" smtClean="0"/>
              <a:t>świetlenie,</a:t>
            </a:r>
            <a:endParaRPr lang="pl-PL" sz="3100" b="1" dirty="0"/>
          </a:p>
          <a:p>
            <a:pPr marL="354696" indent="-354696">
              <a:buFont typeface="Wingdings" pitchFamily="2" charset="2"/>
              <a:buChar char="§"/>
            </a:pPr>
            <a:r>
              <a:rPr lang="pl-PL" sz="3100" b="1" dirty="0"/>
              <a:t>w</a:t>
            </a:r>
            <a:r>
              <a:rPr lang="pl-PL" sz="3100" b="1" dirty="0" smtClean="0"/>
              <a:t>oda i kanalizacja.</a:t>
            </a:r>
            <a:endParaRPr lang="pl-PL" sz="3100" b="1" dirty="0"/>
          </a:p>
          <a:p>
            <a:pPr marL="354696" indent="-354696">
              <a:buFont typeface="Wingdings" pitchFamily="2" charset="2"/>
              <a:buChar char="§"/>
            </a:pPr>
            <a:endParaRPr lang="pl-PL" sz="3100" b="1" dirty="0"/>
          </a:p>
        </p:txBody>
      </p:sp>
      <p:pic>
        <p:nvPicPr>
          <p:cNvPr id="4" name="Obraz 3" descr="full_kolor_gradi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5" y="6381328"/>
            <a:ext cx="951443" cy="40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4069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nge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orange</Template>
  <TotalTime>1554</TotalTime>
  <Words>294</Words>
  <Application>Microsoft Office PowerPoint</Application>
  <PresentationFormat>Pokaz na ekranie (4:3)</PresentationFormat>
  <Paragraphs>76</Paragraphs>
  <Slides>22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orange</vt:lpstr>
      <vt:lpstr>Krosno Odrzańskie – miejsce na Twoje inwestycje </vt:lpstr>
      <vt:lpstr>Krosno Odrzańskie</vt:lpstr>
      <vt:lpstr>Odległość od centrów zurbanizowanych</vt:lpstr>
      <vt:lpstr>Nasze Atuty:</vt:lpstr>
      <vt:lpstr>Szkolnictwo w Gminie Krosno Odrzańskie</vt:lpstr>
      <vt:lpstr>Slajd 6</vt:lpstr>
      <vt:lpstr>Tereny strefy przemysłowej  w Krośnie Odrzańskim</vt:lpstr>
      <vt:lpstr>Slajd 8</vt:lpstr>
      <vt:lpstr>Slajd 9</vt:lpstr>
      <vt:lpstr>Slajd 10</vt:lpstr>
      <vt:lpstr>Fundusze europejskie dla inwestorów na lata 2014-2020</vt:lpstr>
      <vt:lpstr>Lubuski Fundusz Pożyczkowy dla przedsiębiorców</vt:lpstr>
      <vt:lpstr>UDOGODNIENIA INWESTYCYJNE</vt:lpstr>
      <vt:lpstr>Ulgi dla inwestorów  w Krośnie Odrzańskim</vt:lpstr>
      <vt:lpstr>POLItyka podatkowa gminy</vt:lpstr>
      <vt:lpstr>Zainwestowali w Krośnie Odrzańskim</vt:lpstr>
      <vt:lpstr>Zainwestowali w Krośnie Odrzańskim</vt:lpstr>
      <vt:lpstr>Zainwestowali w Krośnie Odrzańskim</vt:lpstr>
      <vt:lpstr>Krosno Odrzańskie - doskonałe miejsce do życia i inwestowania</vt:lpstr>
      <vt:lpstr>Slajd 20</vt:lpstr>
      <vt:lpstr>Do Państwa dyspozycji jest   Anna Januszkiewicz,  Naczelnik Wydziału Promocji i Rozwoju Gospodarczego Urzędu Miasta  w Krośnie Odrzańskim.</vt:lpstr>
      <vt:lpstr>Slajd 22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Adam</dc:creator>
  <cp:lastModifiedBy>Adam.Sobolewski</cp:lastModifiedBy>
  <cp:revision>90</cp:revision>
  <dcterms:created xsi:type="dcterms:W3CDTF">2013-12-29T18:03:31Z</dcterms:created>
  <dcterms:modified xsi:type="dcterms:W3CDTF">2017-11-22T06:47:29Z</dcterms:modified>
</cp:coreProperties>
</file>